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62" r:id="rId7"/>
    <p:sldId id="321" r:id="rId8"/>
    <p:sldId id="319" r:id="rId9"/>
    <p:sldId id="313" r:id="rId10"/>
    <p:sldId id="267" r:id="rId11"/>
    <p:sldId id="322" r:id="rId12"/>
    <p:sldId id="323" r:id="rId13"/>
    <p:sldId id="324" r:id="rId14"/>
    <p:sldId id="326" r:id="rId15"/>
    <p:sldId id="325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60" autoAdjust="0"/>
  </p:normalViewPr>
  <p:slideViewPr>
    <p:cSldViewPr snapToGrid="0">
      <p:cViewPr varScale="1">
        <p:scale>
          <a:sx n="103" d="100"/>
          <a:sy n="103" d="100"/>
        </p:scale>
        <p:origin x="828" y="108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9/1/2024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9/1/2024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98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18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5251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38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4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72699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24389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445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458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89466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494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504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271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30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004688-7200-27A0-AED2-FDEA0C50E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62AE0E-CD08-E4A3-B4FB-58E3FB60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942343E8-72A7-5457-2C99-D033A36FF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1C19E638-91EB-75DC-9458-EA0229C04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6E02EB3D-A45E-B4B7-9E49-65E6921C6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ED0F2C-33C6-33F8-D25A-653073FA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C992DF-7C76-80E6-220E-5545B437E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532E4B2-6FAE-2363-8842-E08A265B0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D7AE19E9-E19F-29AF-639C-44EB5FB5E3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C6B75DA-401A-8C4D-421A-4A0230030C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83B7B7D8-FAE1-EF25-3177-C597CA2855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D8189C2B-39BF-F3AD-761F-3EC5A41393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9B3C11E0-E220-6347-106F-7361EEF4B7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79AAD932-DEE5-826A-1B8E-BF1B2B2BB3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A9BA9C23-F16A-423E-DB70-2BBBE58B0C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237FA726-DD02-A25D-C698-4FB16B377C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A0991B4B-EDB7-1AEE-679D-75A7958333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198D13E0-51CA-CC43-BFAD-752CD4E5ED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979DDC47-298E-AFD7-CE86-9F24018FCB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FDF6497C-C9D8-77C1-9EC1-AA3DC693FD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F94954A5-B504-9802-E8A3-D92A434B21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26CA4C70-E5AD-FFC4-4F64-9029A88E1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2F66C97-233E-069E-842E-FC7DD613F3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AA0F3696-6B0D-543A-4D40-8B145249CB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29D21825-8498-CADF-8EB5-D08C5C4348E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D1EBC7BA-66A7-56E5-19F7-65B9A2BE6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41A6EA28-930F-EBBA-43EE-6CB627294A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5297B34D-B81D-6350-4194-484D7EC282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DD7C599E-910F-8D88-3AA0-B24C9A79E1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E663B789-16D2-7968-1AB9-E036E4D4285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BE4D28C-9D5D-2CDF-4E98-5D046F140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D439ED-096C-BC38-ECCB-78B2B5178F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820AB2-DB7A-A79D-FAE4-35AC3D677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88E5C4B-5B7B-FDA4-A576-7854A9D159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E3C02BC9-4E4F-3743-8563-808D6A0B43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D0EF96EA-252F-062A-E566-42ABC6B903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8DCE928-965C-EA85-F5C1-24E19E4585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5B70EF0-D01D-E5DD-0234-6B93EE439E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CA0351E2-397A-7FC9-6BE5-A3018AAB2B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EE4DD70-FCD0-DFFE-52A6-0DE9BC233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466F87F-6F35-E28C-1556-6383A82F7F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D4FD8A8E-2B46-F940-BD0E-086FCF7666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7532BE26-5B7C-EE9E-4191-8A54CDBBD6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BFC8ECE6-D59A-9EE4-CB81-D6162F00D8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080BC2-EE72-5D70-6666-DEBC49165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93AA0A3-2A8A-2332-F348-F88D6E1F3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4355255-9D4E-147B-DA9E-4FFB14E7C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0C229BCD-A083-BC81-2151-41E4947E04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F138DCEE-5B8D-D5E5-54B6-6B0BA01F6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F00BD61F-0747-E748-6BFB-CB875F4942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07C45B1B-92EA-5E82-24D1-931DB8AF99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11B1265-0119-731D-E758-7C0BAFE4B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35056C9E-95B1-E743-9A73-5A39803B74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873B7450-9F65-5384-2976-127FD87757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3FE1A96-9FB8-DD4B-5EB8-26A91007B6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07C997E7-D2EC-2533-34E1-ADA752DD0A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CDFD69D0-D4F6-6990-4E0A-C6FEB0CE49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825CB36E-9726-A54C-5717-F6A428FED5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8184497-7251-D4E9-F39C-EE556E4B1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835D68A6-6C40-806B-C58A-25B22D6BC6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E36097E1-57E6-7188-7C0D-36C56EF55F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C1BAB2A-BA9C-8C5A-13B8-CE9C056AE6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4F8DCA4A-A0D6-514F-47BB-541F133C69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0BEDD737-7AD9-32AF-DA50-AE940D883A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361792E-BF11-44DD-3900-9EE92815F3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EF08723B-66BF-73AE-106A-58DBBBABFA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866A6C7D-739E-6ED2-8DC9-F62F969772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3CAE0274-E38E-54A4-13C4-FFD1A9DDC6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7561DEAF-B810-94D1-71BB-2116BFFFA7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3C31A5-9409-F839-90BA-3883DC532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742EC4-5A1C-631E-398C-F3C5A9C4A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2C0A335-0DBB-9CDA-7CB6-64689BB782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C21B6FD8-0F3F-70F9-2457-87BB8AAB793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44ACA065-23B9-0399-85C9-8821480A7D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360F78FE-550E-F182-27C9-8D0D0411F4D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2BEC42F-0A94-4DB3-9210-90D9BA7610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4639297D-A086-3111-DE35-3ADFC63EC5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57F373-E650-007D-EF3A-125835724B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AA1C2-3BC9-2CC2-246C-891EEAAAA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095730D-9E3D-CB3A-4FF1-D9B51A162A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FDC9A03-E7DE-3D3E-74F8-C2990A5082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3B430687-A11D-CFC5-B7C6-AF9A479146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F9EEDCBB-CCC4-61BB-3480-8D21A3D2F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038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51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402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089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9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3" r:id="rId16"/>
    <p:sldLayoutId id="2147483717" r:id="rId17"/>
    <p:sldLayoutId id="2147483672" r:id="rId18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books.google.co.id/books?id=FkMaEAAAQBAJ" TargetMode="Externa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wayansudiarta/komputasi-fisika-dasar" TargetMode="Externa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165" y="298563"/>
            <a:ext cx="7543658" cy="6260873"/>
          </a:xfrm>
        </p:spPr>
        <p:txBody>
          <a:bodyPr>
            <a:noAutofit/>
          </a:bodyPr>
          <a:lstStyle/>
          <a:p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Komputasi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Fisika</a:t>
            </a:r>
            <a:r>
              <a:rPr lang="en-US" dirty="0"/>
              <a:t> Dasar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72F7-45E5-3836-75FF-D400B7315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Verlet</a:t>
            </a:r>
            <a:r>
              <a:rPr lang="en-US" dirty="0"/>
              <a:t> (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B673F1-4E0C-D42B-7D28-D69B6A0294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051C4A-3BEF-24F2-7278-945BE6754C4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439098" y="2201706"/>
            <a:ext cx="5059325" cy="1832420"/>
          </a:xfrm>
        </p:spPr>
      </p:pic>
    </p:spTree>
    <p:extLst>
      <p:ext uri="{BB962C8B-B14F-4D97-AF65-F5344CB8AC3E}">
        <p14:creationId xmlns:p14="http://schemas.microsoft.com/office/powerpoint/2010/main" val="3592219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1BB64-652C-E182-78AC-D6A9F7F8C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685" y="400049"/>
            <a:ext cx="7310152" cy="678691"/>
          </a:xfrm>
        </p:spPr>
        <p:txBody>
          <a:bodyPr/>
          <a:lstStyle/>
          <a:p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Numerik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208C9A-67F9-1AEC-324B-C44129910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D50F20-2477-AE2A-AAB0-F3308D613E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09397" y="1083579"/>
            <a:ext cx="7314440" cy="678691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https://books.google.co.id/books?id=FkMaEAAAQBAJ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47057-6378-C79D-A4B8-06E051EE9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051" y="1762270"/>
            <a:ext cx="3315082" cy="47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1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7A75-D88B-9314-6CC4-FDAF659C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Materi</a:t>
            </a:r>
            <a:r>
              <a:rPr lang="en-US" dirty="0"/>
              <a:t> </a:t>
            </a:r>
            <a:r>
              <a:rPr lang="en-US" dirty="0" err="1"/>
              <a:t>Kuliah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CA374B-6368-FB31-1001-8D65903C63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2">
              <a:lumMod val="25000"/>
              <a:lumOff val="7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0938C-8E2F-08A2-4A76-948F698EF1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125228" y="1987802"/>
            <a:ext cx="7615962" cy="4232218"/>
          </a:xfrm>
        </p:spPr>
        <p:txBody>
          <a:bodyPr>
            <a:normAutofit/>
          </a:bodyPr>
          <a:lstStyle/>
          <a:p>
            <a:r>
              <a:rPr lang="en-US" sz="2000" b="1" dirty="0">
                <a:hlinkClick r:id="rId2"/>
              </a:rPr>
              <a:t>https://github.com/wayansudiarta/komputasi-fisika-dasar</a:t>
            </a:r>
            <a:endParaRPr lang="en-US" sz="2000" b="1" dirty="0"/>
          </a:p>
          <a:p>
            <a:endParaRPr lang="en-US" sz="2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E0F7A5-68EB-115E-217A-A77F9A27A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892" y="2916952"/>
            <a:ext cx="2669364" cy="261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34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 err="1"/>
              <a:t>Terima</a:t>
            </a:r>
            <a:r>
              <a:rPr lang="en-US" dirty="0"/>
              <a:t> Kasih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I Wayan Sudiarta, Ph.D.</a:t>
            </a:r>
          </a:p>
          <a:p>
            <a:r>
              <a:rPr lang="en-US" dirty="0"/>
              <a:t>wayan.sudiarta@unram.ac.id</a:t>
            </a:r>
          </a:p>
          <a:p>
            <a:r>
              <a:rPr lang="en-US" dirty="0"/>
              <a:t>s.id/</a:t>
            </a:r>
            <a:r>
              <a:rPr lang="en-US" dirty="0" err="1"/>
              <a:t>sudiarta</a:t>
            </a:r>
            <a:endParaRPr lang="en-US" dirty="0"/>
          </a:p>
        </p:txBody>
      </p:sp>
      <p:pic>
        <p:nvPicPr>
          <p:cNvPr id="5" name="Picture 4" descr="A qr code with a logo&#10;&#10;Description automatically generated">
            <a:extLst>
              <a:ext uri="{FF2B5EF4-FFF2-40B4-BE49-F238E27FC236}">
                <a16:creationId xmlns:a16="http://schemas.microsoft.com/office/drawing/2014/main" id="{300453F6-12CC-B64F-D342-A0E202205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231" y="2370373"/>
            <a:ext cx="2395467" cy="23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Pengenalan</a:t>
            </a:r>
            <a:endParaRPr lang="en-US" b="1" dirty="0"/>
          </a:p>
          <a:p>
            <a:r>
              <a:rPr lang="en-US" b="1" dirty="0" err="1"/>
              <a:t>Penerapan</a:t>
            </a:r>
            <a:r>
              <a:rPr lang="en-US" b="1" dirty="0"/>
              <a:t> Excel</a:t>
            </a:r>
          </a:p>
          <a:p>
            <a:r>
              <a:rPr lang="en-US" b="1" dirty="0" err="1"/>
              <a:t>Penerapan</a:t>
            </a:r>
            <a:r>
              <a:rPr lang="en-US" b="1" dirty="0"/>
              <a:t> Python</a:t>
            </a:r>
          </a:p>
          <a:p>
            <a:r>
              <a:rPr lang="en-US" b="1" dirty="0" err="1"/>
              <a:t>Penerapan</a:t>
            </a:r>
            <a:r>
              <a:rPr lang="en-US" b="1" dirty="0"/>
              <a:t> </a:t>
            </a:r>
            <a:r>
              <a:rPr lang="en-US" b="1" dirty="0" err="1"/>
              <a:t>Sympy</a:t>
            </a:r>
            <a:endParaRPr lang="en-US" b="1" dirty="0"/>
          </a:p>
          <a:p>
            <a:r>
              <a:rPr lang="en-US" b="1" dirty="0" err="1"/>
              <a:t>Penerapan</a:t>
            </a:r>
            <a:r>
              <a:rPr lang="en-US" b="1" dirty="0"/>
              <a:t> </a:t>
            </a:r>
            <a:r>
              <a:rPr lang="en-US" b="1" dirty="0" err="1"/>
              <a:t>Numpy</a:t>
            </a:r>
            <a:r>
              <a:rPr lang="en-US" b="1" dirty="0"/>
              <a:t> dan Matplotlib</a:t>
            </a:r>
          </a:p>
        </p:txBody>
      </p:sp>
      <p:pic>
        <p:nvPicPr>
          <p:cNvPr id="18" name="Picture Placeholder 17" descr="A ski lift with mountains in the background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5" b="15"/>
          <a:stretch/>
        </p:blipFill>
        <p:spPr/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995760"/>
            <a:ext cx="3404507" cy="3538533"/>
          </a:xfrm>
        </p:spPr>
        <p:txBody>
          <a:bodyPr anchor="ctr">
            <a:normAutofit/>
          </a:bodyPr>
          <a:lstStyle/>
          <a:p>
            <a:r>
              <a:rPr lang="en-US" dirty="0"/>
              <a:t>The power of computation</a:t>
            </a:r>
          </a:p>
        </p:txBody>
      </p:sp>
      <p:pic>
        <p:nvPicPr>
          <p:cNvPr id="9" name="Picture Placeholder 8" descr="Angle view of a man skiing on a mountain slope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206" r="22206"/>
          <a:stretch/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2C0D0F-1420-0D71-9028-4F6630EE9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258" y="233002"/>
            <a:ext cx="7946795" cy="6280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9BA70-2539-9390-00E7-6446F9FE169B}"/>
              </a:ext>
            </a:extLst>
          </p:cNvPr>
          <p:cNvSpPr txBox="1"/>
          <p:nvPr/>
        </p:nvSpPr>
        <p:spPr>
          <a:xfrm>
            <a:off x="3959258" y="6581001"/>
            <a:ext cx="5691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https://www.spsnational.org/the-sps-observer/spring/2015/theory-experiment</a:t>
            </a:r>
          </a:p>
        </p:txBody>
      </p:sp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DE619-196B-4BC9-6E44-183346C7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Komputasi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Problem Solving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59EE5D-49AB-9E32-519F-1C00E60C51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6076C-6765-CDFD-50B9-BD50369A1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1" y="430213"/>
            <a:ext cx="6420746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9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995761"/>
            <a:ext cx="5160757" cy="1878068"/>
          </a:xfrm>
        </p:spPr>
        <p:txBody>
          <a:bodyPr>
            <a:normAutofit/>
          </a:bodyPr>
          <a:lstStyle/>
          <a:p>
            <a:r>
              <a:rPr lang="en-US" dirty="0"/>
              <a:t>Tools for Computation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3013789"/>
            <a:ext cx="5160757" cy="2848452"/>
          </a:xfrm>
        </p:spPr>
        <p:txBody>
          <a:bodyPr anchor="t">
            <a:normAutofit/>
          </a:bodyPr>
          <a:lstStyle/>
          <a:p>
            <a:r>
              <a:rPr lang="en-US" b="1" dirty="0" err="1"/>
              <a:t>Simbolik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MatHEMATICA,MAPLE</a:t>
            </a:r>
            <a:r>
              <a:rPr lang="en-US" dirty="0"/>
              <a:t> MAXIMA,SAGEMATH, PYTHON-SYMPY</a:t>
            </a:r>
          </a:p>
          <a:p>
            <a:r>
              <a:rPr lang="en-US" b="1" dirty="0"/>
              <a:t>NUMERIK:</a:t>
            </a:r>
            <a:r>
              <a:rPr lang="en-US" dirty="0"/>
              <a:t> MATLAB, OCTAVE, R,EXCEL,PYTHON-NUMPY/SCIPY</a:t>
            </a:r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Mengapa</a:t>
            </a:r>
            <a:r>
              <a:rPr lang="en-US" dirty="0"/>
              <a:t> Python?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957EAB-1A32-A2FE-6656-37F9DA322C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1.	Python is an interactive language. </a:t>
            </a:r>
          </a:p>
          <a:p>
            <a:r>
              <a:rPr lang="en-US" sz="3200" dirty="0"/>
              <a:t>2.	Python is freely available. </a:t>
            </a:r>
          </a:p>
          <a:p>
            <a:r>
              <a:rPr lang="en-US" sz="3200" dirty="0"/>
              <a:t>3.	Python is widely used in the school. </a:t>
            </a:r>
          </a:p>
          <a:p>
            <a:r>
              <a:rPr lang="en-US" sz="3200" dirty="0"/>
              <a:t>4.	Python is used in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194486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 fontScale="90000"/>
          </a:bodyPr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Numerik</a:t>
            </a:r>
            <a:r>
              <a:rPr lang="en-US" dirty="0"/>
              <a:t> </a:t>
            </a:r>
            <a:r>
              <a:rPr lang="en-US" dirty="0" err="1"/>
              <a:t>Persamaan</a:t>
            </a:r>
            <a:r>
              <a:rPr lang="en-US" dirty="0"/>
              <a:t> Newton 1D</a:t>
            </a:r>
          </a:p>
        </p:txBody>
      </p:sp>
      <p:pic>
        <p:nvPicPr>
          <p:cNvPr id="10" name="Picture Placeholder 9" descr="Close-up of a snow covered road">
            <a:extLst>
              <a:ext uri="{FF2B5EF4-FFF2-40B4-BE49-F238E27FC236}">
                <a16:creationId xmlns:a16="http://schemas.microsoft.com/office/drawing/2014/main" id="{1A068317-699A-4C96-BD22-58E7B50ADD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3364" r="33364"/>
          <a:stretch/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D4040-6D66-438D-0133-C1CA3874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101" y="2116670"/>
            <a:ext cx="2019582" cy="1562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9D248D-EB2D-495F-F23D-878E99845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101" y="4204407"/>
            <a:ext cx="2181529" cy="110505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9E7063BF-AF59-096E-BC2C-E366329C9B35}"/>
              </a:ext>
            </a:extLst>
          </p:cNvPr>
          <p:cNvSpPr/>
          <p:nvPr/>
        </p:nvSpPr>
        <p:spPr>
          <a:xfrm>
            <a:off x="5892329" y="3746240"/>
            <a:ext cx="405353" cy="4581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F51C31-E647-C90D-F541-C6E741068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9415" y="2145476"/>
            <a:ext cx="2200582" cy="167663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4432B60-F89D-0711-0502-38CFB94D3CFA}"/>
              </a:ext>
            </a:extLst>
          </p:cNvPr>
          <p:cNvSpPr/>
          <p:nvPr/>
        </p:nvSpPr>
        <p:spPr>
          <a:xfrm rot="19681567">
            <a:off x="7370161" y="3907897"/>
            <a:ext cx="818046" cy="3825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C2086-F8EF-3446-105B-C4EED6628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685" y="400049"/>
            <a:ext cx="7310152" cy="655753"/>
          </a:xfrm>
        </p:spPr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Euler (</a:t>
            </a:r>
            <a:r>
              <a:rPr lang="en-US" dirty="0" err="1"/>
              <a:t>sederhana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803FBD-5D09-79D3-10CA-62A02E7D572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055605" y="1139236"/>
            <a:ext cx="7958365" cy="4950479"/>
          </a:xfrm>
        </p:spPr>
      </p:pic>
      <p:pic>
        <p:nvPicPr>
          <p:cNvPr id="7" name="Picture Placeholder 9" descr="Close-up of a snow covered road">
            <a:extLst>
              <a:ext uri="{FF2B5EF4-FFF2-40B4-BE49-F238E27FC236}">
                <a16:creationId xmlns:a16="http://schemas.microsoft.com/office/drawing/2014/main" id="{556179D1-9489-6437-311D-80828A432F7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3364" r="33364"/>
          <a:stretch/>
        </p:blipFill>
        <p:spPr>
          <a:xfrm>
            <a:off x="450850" y="430213"/>
            <a:ext cx="2989263" cy="5997575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DB6AB1-EE07-86FE-331D-40CB4E0DD778}"/>
              </a:ext>
            </a:extLst>
          </p:cNvPr>
          <p:cNvSpPr/>
          <p:nvPr/>
        </p:nvSpPr>
        <p:spPr>
          <a:xfrm>
            <a:off x="4055605" y="1595535"/>
            <a:ext cx="1234852" cy="50385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7D572E-5181-25CC-E7F9-E010443B0123}"/>
              </a:ext>
            </a:extLst>
          </p:cNvPr>
          <p:cNvSpPr/>
          <p:nvPr/>
        </p:nvSpPr>
        <p:spPr>
          <a:xfrm>
            <a:off x="6316723" y="1607976"/>
            <a:ext cx="1810240" cy="50385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84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629C7-BE65-3E07-A251-3E466C6B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685" y="400050"/>
            <a:ext cx="7310152" cy="747616"/>
          </a:xfrm>
        </p:spPr>
        <p:txBody>
          <a:bodyPr/>
          <a:lstStyle/>
          <a:p>
            <a:r>
              <a:rPr lang="en-US" dirty="0" err="1"/>
              <a:t>Persamaan</a:t>
            </a:r>
            <a:r>
              <a:rPr lang="en-US" dirty="0"/>
              <a:t> </a:t>
            </a:r>
            <a:r>
              <a:rPr lang="en-US" dirty="0" err="1"/>
              <a:t>Numerik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CCC947-661B-17D8-6A8B-E82182C364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C99511-8DDB-CDFF-6C00-85470F6ECAC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096000" y="1490260"/>
            <a:ext cx="3820058" cy="212437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E7B17F-54ED-63BB-8BA6-CA98307D4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854" y="4288398"/>
            <a:ext cx="3181794" cy="1267002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EC6E19D4-F6C5-D930-61EA-53D3E9FD908B}"/>
              </a:ext>
            </a:extLst>
          </p:cNvPr>
          <p:cNvSpPr/>
          <p:nvPr/>
        </p:nvSpPr>
        <p:spPr>
          <a:xfrm>
            <a:off x="7889396" y="3755571"/>
            <a:ext cx="233265" cy="3825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22239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{8E671533-D11F-4C1D-B92E-21EAFD2F1DCD}tf11158769_win32</Template>
  <TotalTime>296</TotalTime>
  <Words>187</Words>
  <Application>Microsoft Office PowerPoint</Application>
  <PresentationFormat>Widescreen</PresentationFormat>
  <Paragraphs>37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 LT Pro</vt:lpstr>
      <vt:lpstr>Calibri</vt:lpstr>
      <vt:lpstr>Goudy Old Style</vt:lpstr>
      <vt:lpstr>Wingdings</vt:lpstr>
      <vt:lpstr>FrostyVTI</vt:lpstr>
      <vt:lpstr>Penerapan Komputasi dalam Pembelajaran Fisika Dasar</vt:lpstr>
      <vt:lpstr>Agenda</vt:lpstr>
      <vt:lpstr>The power of computation</vt:lpstr>
      <vt:lpstr>Komputasi untuk Problem Solving</vt:lpstr>
      <vt:lpstr>Tools for Computation</vt:lpstr>
      <vt:lpstr>Mengapa Python?</vt:lpstr>
      <vt:lpstr>Metode Numerik Persamaan Newton 1D</vt:lpstr>
      <vt:lpstr>Metode Euler (sederhana)</vt:lpstr>
      <vt:lpstr>Persamaan Numerik</vt:lpstr>
      <vt:lpstr>Metode Verlet (lebih akurat)</vt:lpstr>
      <vt:lpstr>Buku Metode Numerik</vt:lpstr>
      <vt:lpstr>Materi Kuliah Umum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IW Sudiarta</dc:creator>
  <cp:lastModifiedBy>IW Sudiarta</cp:lastModifiedBy>
  <cp:revision>6</cp:revision>
  <dcterms:created xsi:type="dcterms:W3CDTF">2024-08-30T19:15:59Z</dcterms:created>
  <dcterms:modified xsi:type="dcterms:W3CDTF">2024-08-31T17:28:36Z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